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3" r:id="rId9"/>
    <p:sldId id="272" r:id="rId10"/>
    <p:sldId id="274" r:id="rId11"/>
    <p:sldId id="275" r:id="rId12"/>
    <p:sldId id="277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5" r:id="rId30"/>
    <p:sldId id="294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F9473AB-8D10-4BC0-B851-22AAACE8CC67}">
          <p14:sldIdLst>
            <p14:sldId id="256"/>
            <p14:sldId id="258"/>
            <p14:sldId id="266"/>
            <p14:sldId id="267"/>
            <p14:sldId id="268"/>
            <p14:sldId id="269"/>
            <p14:sldId id="270"/>
            <p14:sldId id="273"/>
            <p14:sldId id="272"/>
            <p14:sldId id="274"/>
            <p14:sldId id="275"/>
            <p14:sldId id="277"/>
            <p14:sldId id="276"/>
            <p14:sldId id="278"/>
            <p14:sldId id="279"/>
            <p14:sldId id="280"/>
            <p14:sldId id="281"/>
            <p14:sldId id="282"/>
            <p14:sldId id="283"/>
            <p14:sldId id="284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5"/>
            <p14:sldId id="294"/>
          </p14:sldIdLst>
        </p14:section>
        <p14:section name="Раздел без заголовка" id="{1646860E-BD64-4858-951C-6D55D18AEB2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596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1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7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891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61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39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99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00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56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5DB3-03AA-4E24-8123-2987A956FCCD}" type="datetimeFigureOut">
              <a:rPr lang="ru-RU" smtClean="0"/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42362-2351-43C2-B77A-4B0677ACC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49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912" y="1692728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Переключатели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CEC5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354" y="350470"/>
            <a:ext cx="5287108" cy="14910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363" y="4760554"/>
            <a:ext cx="5746427" cy="209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94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07657" y="1649412"/>
            <a:ext cx="86650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2.	SELECT сегмент ничего не показывает: При активном DTC, SELECT сегмент на переключателе является пустым. MONITOR сегмент показывает передачу, в которой АКП заблокирована.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2519" t="27927" r="75880" b="26240"/>
          <a:stretch/>
        </p:blipFill>
        <p:spPr>
          <a:xfrm>
            <a:off x="466439" y="1487488"/>
            <a:ext cx="2355279" cy="523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9829" y="1649412"/>
            <a:ext cx="79828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3.	Загораются все сегменты с подсветкой с обеих сторон: Если все сегменты дисплея загораются более чем на 12 секунд, TCM не завершил инициализацию. Во время первого пуска загорание всех сегментов в момент инициализации является нормой.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2126" t="27620" r="75889" b="26055"/>
          <a:stretch/>
        </p:blipFill>
        <p:spPr>
          <a:xfrm>
            <a:off x="638627" y="1487488"/>
            <a:ext cx="2380343" cy="517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9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89829" y="1649412"/>
            <a:ext cx="7982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4.	SELECT / MONITOR ничего не показывают:  Отсутствует питания на переключателе или отказа линии передачи данных J1939.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11961" t="27530" r="75880" b="26240"/>
          <a:stretch/>
        </p:blipFill>
        <p:spPr>
          <a:xfrm>
            <a:off x="682172" y="1487488"/>
            <a:ext cx="2409372" cy="515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45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28457" y="1649412"/>
            <a:ext cx="73442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5.	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Cateyes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:  Указывает на неисправность J1939  и всегда сопровождается DTC.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1849" t="27927" r="75657" b="26240"/>
          <a:stretch/>
        </p:blipFill>
        <p:spPr>
          <a:xfrm>
            <a:off x="540992" y="1487488"/>
            <a:ext cx="2423887" cy="49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4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528457" y="1649412"/>
            <a:ext cx="73442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– – Двойные прочерки: на установках с главным и вторичным переключателем, неактивный переключатель показывает прочерки в обоих сегментах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Select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Monitor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1849" t="27927" r="75657" b="26240"/>
          <a:stretch/>
        </p:blipFill>
        <p:spPr>
          <a:xfrm>
            <a:off x="540992" y="1487488"/>
            <a:ext cx="2423887" cy="49992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/>
          <a:srcRect l="44869" t="43800" r="47769" b="47470"/>
          <a:stretch/>
        </p:blipFill>
        <p:spPr>
          <a:xfrm>
            <a:off x="1059542" y="1752071"/>
            <a:ext cx="1291772" cy="86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3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Кнопка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MODE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9491" y="1325563"/>
            <a:ext cx="115828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Кнопка MODE расположена на кнопочном переключателе . Кнопка MODE может быть нажата в любое время после запуска двигателя , чтобы активировать альтернативный график переключения или специальную функцию. Кнопка MODE выполняет следующие функции: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Активирует специальную функцию, запрограммированную в TCM, которая обычно представляет собой альтернативный график переключения ECONOMY или PERFORMANCE (режим экономичности или производительности).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Показывает следующий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код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DTC (неисправности)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 режиме отображения DTC.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Удаляет активные и неактивные коды DTC из памяти TCM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Примечание: коды неисправности не могут быть удалены по отдельности.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38039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Подсветка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4006" y="1640046"/>
            <a:ext cx="80703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Во время нормальной работы подсветка предусмотрена для цифровых сегментов на переключателях. Яркость регулируется автоматически, в зависимости от настройки яркости переключателя.</a:t>
            </a:r>
          </a:p>
        </p:txBody>
      </p:sp>
    </p:spTree>
    <p:extLst>
      <p:ext uri="{BB962C8B-B14F-4D97-AF65-F5344CB8AC3E}">
        <p14:creationId xmlns:p14="http://schemas.microsoft.com/office/powerpoint/2010/main" val="404622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Кнопочно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цифровой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переключатель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245" y="1141412"/>
            <a:ext cx="119656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Кнопочный переключатель имеет шесть (6) кнопок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-R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Reverse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), N 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), D, стрелки вниз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ивверх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и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Mode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. Ограничение количества передач в ручном режиме выполняется нажатием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кнопок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Вниз и Вверх после выбора режима D. Кнопка N 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) имеет выпуклую форму для облегчения поиска на ощупь. Кнопка MODE нажимается для изменения режима работы на вторичный прописанный в калибровке или для включения специальных функций. Кнопки со стрелками дают доступ к диагностической информации.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52800"/>
            <a:ext cx="7051683" cy="329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6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/>
          <a:srcRect t="7847" r="5773" b="6087"/>
          <a:stretch/>
        </p:blipFill>
        <p:spPr>
          <a:xfrm>
            <a:off x="0" y="3840432"/>
            <a:ext cx="7228114" cy="29754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Рычажный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переключатель.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244" y="1141411"/>
            <a:ext cx="119656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Рычажный переключатель может иметь до шести позиций переключения вперед, а также R (Задний ход) и N(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). Существует кнопка HOLD OVERRIDE (удерживания выбранной передачи), которая должна быть нажата, во время переключения между D, R и N. Рычаг переключения передач может свободно перемещаться между D (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Drive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) и другими передними передачами без нажатия HOLD OVERRIDE. Рычажный переключатель бывает модификации под левую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под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правую руку,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 с расположением R (задний ход) в передней или задней части переключателя . Кнопка MODE нажимается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 для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изменения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  режима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работы на вторичный прописанный в калибровке или для включения специальных функций. Кнопка DIAGNOSTIC (диагностическая) даёт доступ к диагностической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val="59200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38019" t="31485" r="13279" b="29606"/>
          <a:stretch/>
        </p:blipFill>
        <p:spPr>
          <a:xfrm>
            <a:off x="0" y="3512457"/>
            <a:ext cx="7389855" cy="33193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Кнопочный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переключатель.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244" y="1141411"/>
            <a:ext cx="119656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u="sng" dirty="0">
                <a:solidFill>
                  <a:schemeClr val="accent1">
                    <a:lumMod val="75000"/>
                  </a:schemeClr>
                </a:solidFill>
              </a:rPr>
              <a:t>Примечание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: кнопочные переключатели должны быть активированы в калибровке TCM.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Горизонтальные и вертикальные 3-кнопочные или 6-кнопочные переключатели также взаимодействуют с элементами управления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Allison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Transmission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CEC5. Не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используют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SAE J1939 для передачи информации, вместо этого используют параллельный проводной канал передачи данных в TCM. Нет цифрового дисплея, кнопки MODE. Эти переключатели используются в ограниченных приложениях. Имеют только один уровень подсветки для нажатых кнопок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4571" y="3512458"/>
            <a:ext cx="4388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>
                <a:solidFill>
                  <a:schemeClr val="accent1">
                    <a:lumMod val="75000"/>
                  </a:schemeClr>
                </a:solidFill>
              </a:rPr>
              <a:t>Примечание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 необходимо получить одобрение от OEM на установку 3-кнопочного или 6-кнопочного переключателя. </a:t>
            </a:r>
          </a:p>
        </p:txBody>
      </p:sp>
    </p:spTree>
    <p:extLst>
      <p:ext uri="{BB962C8B-B14F-4D97-AF65-F5344CB8AC3E}">
        <p14:creationId xmlns:p14="http://schemas.microsoft.com/office/powerpoint/2010/main" val="106516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Введение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9" name="object 4"/>
          <p:cNvSpPr txBox="1"/>
          <p:nvPr/>
        </p:nvSpPr>
        <p:spPr>
          <a:xfrm>
            <a:off x="172976" y="1506537"/>
            <a:ext cx="11307824" cy="38779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3745" lvl="1" indent="-286385">
              <a:buClr>
                <a:srgbClr val="C00000"/>
              </a:buClr>
              <a:buSzPct val="85000"/>
              <a:buFont typeface="Arial"/>
              <a:buChar char="–"/>
              <a:tabLst>
                <a:tab pos="753745" algn="l"/>
                <a:tab pos="754380" algn="l"/>
              </a:tabLst>
            </a:pP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Переключатель передач кнопочный 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или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рычажный для CEC5 передает сигнал к TCM через CAN шину J1939. Все переключатели 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имеют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двухсегментный вакуумно-флуоресцентный дисплей (VFD) и индикатор 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режима (</a:t>
            </a:r>
            <a:r>
              <a:rPr lang="en-US" sz="2800" i="1" dirty="0" smtClean="0">
                <a:solidFill>
                  <a:srgbClr val="006FC0"/>
                </a:solidFill>
                <a:latin typeface="Arial"/>
                <a:cs typeface="Arial"/>
              </a:rPr>
              <a:t>MODE)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.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При нажатии на кнопку MODE , во время нормальной 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работы</a:t>
            </a:r>
            <a:r>
              <a:rPr lang="en-US" sz="2800" i="1" dirty="0">
                <a:solidFill>
                  <a:srgbClr val="006FC0"/>
                </a:solidFill>
                <a:latin typeface="Arial"/>
                <a:cs typeface="Arial"/>
              </a:rPr>
              <a:t>,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 будет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установлен вторичный режим работы, а индикатор режима загорится. В диагностическом режиме подсветка индикатора режима показывает, что отображаемый DTC (код неисправности) активен. 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345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148" t="26339" r="57251" b="24057"/>
          <a:stretch/>
        </p:blipFill>
        <p:spPr>
          <a:xfrm>
            <a:off x="6802522" y="2101570"/>
            <a:ext cx="5152571" cy="36285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245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Установка двух переключателей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244" y="1141411"/>
            <a:ext cx="119656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Системы управления CEC5 могут работать на автомобилях с переключателями на двух операторских станциях. Ниже перечислены требования к установкам с двумя переключателями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4474" y="1649242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Переключатель 1 или 2 могут быть использованы для приведения в движение транспортного средства или для вспомогательных операций.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TCM должен распознать переключатель, чтобы связать  калибровку с соответствующим переключателем. Для определения 2 переключателя требуется установка перемычки из ножки 5 на 6 в разъеме второго переключателя.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Второй переключатель должен быть установлен на J1939. Кнопочные и рычажные переключатели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Allison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работающие по проводу 134 для передачи данных и переключатели SAE J1939, приемлемы для использования в качестве второго переключателя.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Кнопочный переключатель не является SAE J1939 и поэтому не может использоваться как второй переключатель. Все остальные комбинации совместимы, как показано в таблице 2-1.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9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3344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Диагностика при помощи переключателя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292" y="1389063"/>
            <a:ext cx="114640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АКП имеет функцию авто обнаружения неисправности. В случае обнаружения неисправности, код неисправности (DTC) используется для идентификации и уточнения причины неисправности. Каждый из этих кодов DTC имеет 5-значную буквенно-цифровое отображение, которое можно проверить при помощи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дисплея переключателя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Так же дополнительно установлена лампа неисправности трансмиссии (CHECKTRANS), которая загорается в случае появления DTC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Коды DTC регистрируются в памяти TCM по порядку в зависимости от степени влияния на работу АКП и по их активному / неактивному состоянию. Переключатель может показать до пяти кодов DTC (с номерами от d1-d5). По мере добавления кодов DTC из списка удаляется старейший неактивный DTC. Если все коды DTC активны, DTC с наименьшим приоритетом удаляется из списка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DTC могут быть удалены вручную оператором или автоматически начиная с последнего (d5) до первого (d1) после нескольких циклов прогрева, если причины их появления устранены. </a:t>
            </a:r>
          </a:p>
        </p:txBody>
      </p:sp>
    </p:spTree>
    <p:extLst>
      <p:ext uri="{BB962C8B-B14F-4D97-AF65-F5344CB8AC3E}">
        <p14:creationId xmlns:p14="http://schemas.microsoft.com/office/powerpoint/2010/main" val="30088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3344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CHECK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TRANS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9037" y="1434120"/>
            <a:ext cx="114640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Когда TCM обнаруживает неисправность, загорается индикатор CHECK TRANS (обычно расположенный на приборной панели автомобиля), и для защиты транспортного средства и АКП автоматически принимаются меры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DTC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будет почти всегда регистрироваться, когда загорается индикатор CHECK TRANS; однако не все коды DTC приводят к загоранию CHECK TRANS.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зависимости от причины включения лампы CHECK TRANS, TCM может блокировать переключение.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каждом запуске двигателя индикатор CHECK TRANS загорается кратковременно, а затем гаснет для проверки работоспособности лампы. Если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лампа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загорается во время запуска двигателя, немедленно обратитесь в сервисную службу.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0236" y="245169"/>
            <a:ext cx="1182727" cy="8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5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3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Порядок считывания кодов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     неисправностей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на переключателе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219271"/>
            <a:ext cx="121242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Коды DTC можно проверить на переключателе или 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Universal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Allison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DOC®. DTC является либо активным, либо нет.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Порядок считывания.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включении диагностического режима переключателя можно считать до пяти кодов DTC.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Каждая строка отображается в течение 12 секунд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дисплее переключателя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, пока DTC не завершит цикл сообщения. Сообщение продолжает повторяться до тех пор , пока оператор не нажмет кнопку MODE , чтобы прочитать следующий код неисправности или не выйдет из режима диагностики. Режим диагностики отключается и возвращает селектор в нормальный рабочий режим примерно через 10 минут бездействия оператора.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Первые два символа в первой строке отображают позицию DTC по порядку от d1 до d5. Следующие пять символов, отображаемые в переключателе определяют DTC.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Использование индикатора MODE.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Если лампа в верхнем правом углу кнопки MODE горит при чтении кодов неисправности, это значит, что отображаемый код неисправности активен. Если лампа не горит, то отображаемый DTC неактивен 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Примечание: горящая лампа на кнопке MODE во время движения автомобиля указывает на то, что активен вторичный график переключения ( записанный в калибровке) , как правило экономичный режим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i="1" u="sng" dirty="0" smtClean="0">
                <a:solidFill>
                  <a:schemeClr val="accent1">
                    <a:lumMod val="75000"/>
                  </a:schemeClr>
                </a:solidFill>
              </a:rPr>
              <a:t>Примечание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 новых переключателях индикатор на кнопке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MODE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отсутствует,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Активность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Неактивность кодов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DTC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отображается на цифровом дисплее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237" y="402336"/>
            <a:ext cx="10515600" cy="81966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Просмотр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кодов DTC с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кнопочного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переключателя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7671" y="1700618"/>
            <a:ext cx="121242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Такой переключатель не имеет дисплея и диагностических возможностей. Используйте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Universal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Allison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DOC® для отображения DTC.</a:t>
            </a:r>
          </a:p>
        </p:txBody>
      </p:sp>
    </p:spTree>
    <p:extLst>
      <p:ext uri="{BB962C8B-B14F-4D97-AF65-F5344CB8AC3E}">
        <p14:creationId xmlns:p14="http://schemas.microsoft.com/office/powerpoint/2010/main" val="34112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Просмотр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кодов DTC с </a:t>
            </a:r>
            <a:r>
              <a:rPr lang="ru-RU" sz="4000" b="1" dirty="0" err="1">
                <a:solidFill>
                  <a:schemeClr val="accent1">
                    <a:lumMod val="75000"/>
                  </a:schemeClr>
                </a:solidFill>
              </a:rPr>
              <a:t>кнопочно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-цифрового переключателя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296467"/>
            <a:ext cx="121242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Одновременно нажмите кнопки вверх и вниз  два раза, чтобы войти в диагностический режим.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кнопку MODE , чтобы прочитать следующие коды, если таковые имеются.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Удаление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кодов DTC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 диагностическом режиме, нажмите и удерживайте кнопку MODE в течение примерно трех секунд , пока не начнет мигать индикатор MODE. Отпустите кнопку MODE. Индикатор MODE не должен гореть , если активные DTC на дисплее исчезнут.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того, чтобы очистить все сохраненные коды неисправности, нажмите и удерживайте кнопку MODE в течение десяти секунд. Индикатор режима мигает во второй раз , что указывает все коды будут удалены из очереди.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Примечание: Если условие появления DTC по - прежнему присутствует, код станет активным снова.</a:t>
            </a: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Выход из режима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диагностики</a:t>
            </a:r>
          </a:p>
          <a:p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Выйдите из диагностического режима одним из следующих способов: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Вверх и Вниз стрелки один раз.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любую кнопку:  D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Drive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), N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), R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Reverse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После приблизительно 10 минут бездействия, диагностический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режим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автоматически выходит и возвращается в нормальный режим работы.</a:t>
            </a:r>
          </a:p>
        </p:txBody>
      </p:sp>
    </p:spTree>
    <p:extLst>
      <p:ext uri="{BB962C8B-B14F-4D97-AF65-F5344CB8AC3E}">
        <p14:creationId xmlns:p14="http://schemas.microsoft.com/office/powerpoint/2010/main" val="22581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Просмотр кодов DTC с рычажного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переключателя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296467"/>
            <a:ext cx="121242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Нажмите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кнопку DISPLAY MODE / ДИАГНОСТИЧЕСКУЮ КНОПКУ  два раза , чтобы войти в режим диагностики.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кнопку MODE , чтобы прочитать следующий код в очереди, если таковые имеются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Очистка кодов DTC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 диагностическом режиме, нажмите и удерживайте кнопку MODE в течение примерно трех секунд , пока не начнет мигать индикатор MODE. Отпустите кнопку MODE. Индикатор MODE не должен гореть , если активные DTC на дисплее исчезнут.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того, чтобы очистить все сохраненные коды неисправности, нажмите и удерживайте кнопку MODE в течение десяти секунд. Индикатор режима мигает во второй раз , что указывает все коды будут удалены из очереди.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Примечание: Если условие появления DTC по - прежнему присутствует, код станет активным снова.</a:t>
            </a:r>
          </a:p>
          <a:p>
            <a:endParaRPr lang="ru-RU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Выход </a:t>
            </a:r>
            <a:r>
              <a:rPr lang="ru-RU" b="1" u="sng" dirty="0">
                <a:solidFill>
                  <a:schemeClr val="accent1">
                    <a:lumMod val="75000"/>
                  </a:schemeClr>
                </a:solidFill>
              </a:rPr>
              <a:t>из режима </a:t>
            </a: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диагностики</a:t>
            </a:r>
            <a:endParaRPr lang="ru-RU" b="1" u="sng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Выйдите из диагностического режима одним из следующих способов: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DISPLAY MODE /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ДИАГНОСТИЧЕСКУЮ КНОПКУ стрелки один раз.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Нажмите любую кнопку:  D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Drive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), N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), R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Reverse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	После приблизительно 10 минут бездействия, диагностический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режим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автоматически выходит и возвращается в нормальный режим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4955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Электронная проверка уровня масла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296467"/>
            <a:ext cx="121242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Измерение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уровня масла инициируется нажатием одновременно кнопки Вверх и Вниз на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кнопочно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-цифровом переключателе или нажатием DISPLAY MODE / ДИАГНОСТИЧЕСКОЙ КНОПКИ на рычажном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Если проверка уровня масла не может быть отображена, отображается сообщение об ошибке. На дисплее отображается «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oL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»(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oil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level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– уровень масла), затем «-», за которым следуют один или два дополнительных символа. Отображаемые символы определяют причину неисправности, которая может быть либо неисправностью системы, либо несоблюдением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условий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проведения проверки.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OLS (датчик уровня масла) имеет диапазон обнаружения от LO (ниже) 9 до HI (выше) 6 литров. Фактический необходимое количество масла для добавления может составлять более 9 литров или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более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6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литров для слива.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7571" y="4325649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 Припаркуйте автомобиль на ровной поверхности и перейдите в N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). Включите стояночный тормоз.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Для входа в режим отображения уровня масла: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Кнопочно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-цифровой переключатель - одновременно нажмите кнопки Вверх и Вниз один раз.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• Рычажный переключатель - нажмите кнопку DISPLAY MODE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/ </a:t>
            </a:r>
            <a:r>
              <a:rPr lang="ru-RU" smtClean="0">
                <a:solidFill>
                  <a:schemeClr val="accent1">
                    <a:lumMod val="75000"/>
                  </a:schemeClr>
                </a:solidFill>
              </a:rPr>
              <a:t>ДИАГНОСТИКИ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один раз.</a:t>
            </a:r>
          </a:p>
        </p:txBody>
      </p:sp>
    </p:spTree>
    <p:extLst>
      <p:ext uri="{BB962C8B-B14F-4D97-AF65-F5344CB8AC3E}">
        <p14:creationId xmlns:p14="http://schemas.microsoft.com/office/powerpoint/2010/main" val="82183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Электронная проверка уровня масла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129606"/>
            <a:ext cx="98715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</a:rPr>
              <a:t>ПРИМЕЧАНИЕ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. TCM может запретить проверку уровня жидкости до тех пор, пока не будут выполнены следующие условия: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Температура масла выше 60 ° C или ниже 104 ° C.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Включена N (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нейтраль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).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Автомобиль должен быть неподвижным в течение приблизительно двух минут, чтобы масло могло стечь в поддон ( На дисплее обратный отсчет от 8 до 1).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 Двигатель работает на холостом ходу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7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Электронная проверка уровня масла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129607"/>
            <a:ext cx="121242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 Правильный уровень масла отображается «o L» (o L »указывает режим проверки уровня масла), затем« o K o K ». Дисплей «o K» показывает, что уровень масла в норме. 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4. Низкий уровень масла отображается «o L», затем «L o» и номер. «L o» указывает на низкий уровень масла, а цифра указывает количество масла требуемого для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долива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 Пример: «o LL o 0 2» означает необходимость двух дополнительных литров масла.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5. Высокий уровень масла отображается «o L», затем «H I» и цифра указывающая количество масла требуемого для слива. Пример: «OLHI 0 1» указывает необходимость слить 1 литр масла.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Примечание: Низкий или высокий уровень масла могут вызвать перегрев АКП и некорректные переключения.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6. Чтобы выйти из режима отображения уровня масла: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•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</a:rPr>
              <a:t>Кнопочно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-цифровой переключатель - нажмите любую кнопку один раз.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• Рычажный переключатель - нажмите кнопку MODE один раз или переместите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 рычаг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32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Классификация переключателей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9" name="object 4"/>
          <p:cNvSpPr txBox="1"/>
          <p:nvPr/>
        </p:nvSpPr>
        <p:spPr>
          <a:xfrm>
            <a:off x="45976" y="1868477"/>
            <a:ext cx="11307824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53745" lvl="1" indent="-286385">
              <a:buClr>
                <a:srgbClr val="C00000"/>
              </a:buClr>
              <a:buSzPct val="85000"/>
              <a:buFont typeface="Arial"/>
              <a:buChar char="–"/>
              <a:tabLst>
                <a:tab pos="753745" algn="l"/>
                <a:tab pos="754380" algn="l"/>
              </a:tabLst>
            </a:pP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Переключатели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CEC5 </a:t>
            </a:r>
            <a:r>
              <a:rPr lang="ru-RU" sz="2800" i="1" dirty="0" err="1" smtClean="0">
                <a:solidFill>
                  <a:srgbClr val="006FC0"/>
                </a:solidFill>
                <a:latin typeface="Arial"/>
                <a:cs typeface="Arial"/>
              </a:rPr>
              <a:t>бываеют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800" i="1" dirty="0" err="1" smtClean="0">
                <a:solidFill>
                  <a:srgbClr val="006FC0"/>
                </a:solidFill>
                <a:latin typeface="Arial"/>
                <a:cs typeface="Arial"/>
              </a:rPr>
              <a:t>кнопочноцифровыми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, рычажными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или </a:t>
            </a: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кнопочными (3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или 6 кнопочный). </a:t>
            </a:r>
            <a:endParaRPr lang="ru-RU" sz="2800" i="1" dirty="0" smtClean="0">
              <a:solidFill>
                <a:srgbClr val="006FC0"/>
              </a:solidFill>
              <a:latin typeface="Arial"/>
              <a:cs typeface="Arial"/>
            </a:endParaRPr>
          </a:p>
          <a:p>
            <a:pPr marL="753745" lvl="1" indent="-286385">
              <a:buClr>
                <a:srgbClr val="C00000"/>
              </a:buClr>
              <a:buSzPct val="85000"/>
              <a:buFont typeface="Arial"/>
              <a:buChar char="–"/>
              <a:tabLst>
                <a:tab pos="753745" algn="l"/>
                <a:tab pos="754380" algn="l"/>
              </a:tabLst>
            </a:pPr>
            <a:r>
              <a:rPr lang="ru-RU" sz="2800" i="1" dirty="0" smtClean="0">
                <a:solidFill>
                  <a:srgbClr val="006FC0"/>
                </a:solidFill>
                <a:latin typeface="Arial"/>
                <a:cs typeface="Arial"/>
              </a:rPr>
              <a:t>Рычажные </a:t>
            </a:r>
            <a:r>
              <a:rPr lang="ru-RU" sz="2800" i="1" dirty="0">
                <a:solidFill>
                  <a:srgbClr val="006FC0"/>
                </a:solidFill>
                <a:latin typeface="Arial"/>
                <a:cs typeface="Arial"/>
              </a:rPr>
              <a:t>переключатели также бывают нескольких типов </a:t>
            </a:r>
            <a:endParaRPr sz="28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368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137" y="309942"/>
            <a:ext cx="10515600" cy="819665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Электронная проверка уровня масла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84571" y="3512458"/>
            <a:ext cx="43884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571" y="1129607"/>
            <a:ext cx="12124252" cy="5136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  L	 o  k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         - уровень масла в порядке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  L   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L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 o  1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-  необходимо долить 1 литр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  L    H  I  2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-  уровень выше на 2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литра</a:t>
            </a: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- EL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engine low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(низкие обороты двигателя)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EH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engine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high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(высокие обороты двигателя)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SN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select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neutral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(выберите </a:t>
            </a:r>
            <a:r>
              <a:rPr lang="ru-RU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нейтраль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TL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temp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low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 (низкая температура)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TH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temp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high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(высокая температура 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SH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output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speed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high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</a:t>
            </a:r>
            <a:r>
              <a:rPr lang="ru-RU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выс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. выход. обороты)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r>
              <a:rPr lang="de-DE" sz="2200" b="1" dirty="0" smtClean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OL 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– FL	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failure</a:t>
            </a:r>
            <a:r>
              <a:rPr lang="de-DE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</a:t>
            </a:r>
            <a:r>
              <a:rPr lang="de-DE" sz="2200" b="1" dirty="0" err="1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sensor</a:t>
            </a:r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Arial Narrow"/>
              </a:rPr>
              <a:t> ( датчик неисправен )</a:t>
            </a:r>
            <a:endParaRPr lang="de-DE" sz="2200" b="1" dirty="0">
              <a:solidFill>
                <a:schemeClr val="accent1">
                  <a:lumMod val="75000"/>
                </a:schemeClr>
              </a:solidFill>
              <a:latin typeface="Arial Narrow"/>
            </a:endParaRPr>
          </a:p>
          <a:p>
            <a:pPr marL="342900" lvl="0" indent="-34290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>
                <a:srgbClr val="FF3300"/>
              </a:buClr>
              <a:buSzPct val="60000"/>
              <a:buFont typeface="Wingdings" panose="05000000000000000000" pitchFamily="2" charset="2"/>
              <a:buChar char="u"/>
            </a:pPr>
            <a:endParaRPr lang="de-DE" sz="2200" b="1" dirty="0">
              <a:solidFill>
                <a:srgbClr val="000000"/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37072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4761"/>
            <a:ext cx="9972995" cy="44946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Классификация переключателей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4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03" y="1163815"/>
            <a:ext cx="9762492" cy="45663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Классификация переключателей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83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56" y="1311472"/>
            <a:ext cx="8011492" cy="52333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Классификация переключателей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3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28" y="10386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При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замене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кнопочного переключателя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на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рычажный следует учитывать следующие параметры: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9943" y="1533299"/>
            <a:ext cx="114662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•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	Количество передних передач, запрограммированных в TCM.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Кнопочный переключатель по количеству передач должен совпадать с 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количеством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передач в калибровке TCM.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Местоположение кнопки R (заднего хода) ;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верхнее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или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нижнее.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•	Право-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рукая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или лево-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</a:rPr>
              <a:t>рукая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 установка для водителя.</a:t>
            </a:r>
          </a:p>
          <a:p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Несоответствие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количества передач на рычажном переключателе количеству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передач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калибровке TCM может привести к хаотичному самопроизвольному переключению.</a:t>
            </a:r>
          </a:p>
        </p:txBody>
      </p:sp>
    </p:spTree>
    <p:extLst>
      <p:ext uri="{BB962C8B-B14F-4D97-AF65-F5344CB8AC3E}">
        <p14:creationId xmlns:p14="http://schemas.microsoft.com/office/powerpoint/2010/main" val="16636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28" y="103868"/>
            <a:ext cx="10515600" cy="1325563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143" y="1245280"/>
            <a:ext cx="114662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Все переключатели </a:t>
            </a:r>
            <a:r>
              <a:rPr lang="ru-RU" sz="2400" dirty="0" err="1">
                <a:solidFill>
                  <a:srgbClr val="5B9BD5">
                    <a:lumMod val="75000"/>
                  </a:srgbClr>
                </a:solidFill>
              </a:rPr>
              <a:t>Allison</a:t>
            </a:r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 CEC5 имеют два цифровых сегмента (VFD) для просмотра информации </a:t>
            </a:r>
            <a:r>
              <a:rPr lang="ru-RU" sz="2400" dirty="0" smtClean="0">
                <a:solidFill>
                  <a:srgbClr val="5B9BD5">
                    <a:lumMod val="75000"/>
                  </a:srgbClr>
                </a:solidFill>
              </a:rPr>
              <a:t>оператором.</a:t>
            </a:r>
            <a:endParaRPr lang="ru-RU" sz="2400" dirty="0">
              <a:solidFill>
                <a:srgbClr val="5B9BD5">
                  <a:lumMod val="75000"/>
                </a:srgbClr>
              </a:solidFill>
            </a:endParaRPr>
          </a:p>
          <a:p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Для кнопочного переключателя левый VFD называется дисплеем SELECT. Для рычажного переключателя верхний VFD - SELECT. Во время движения , SELECT дисплей используется для отображения N (</a:t>
            </a:r>
            <a:r>
              <a:rPr lang="ru-RU" sz="2400" dirty="0" err="1">
                <a:solidFill>
                  <a:srgbClr val="5B9BD5">
                    <a:lumMod val="75000"/>
                  </a:srgbClr>
                </a:solidFill>
              </a:rPr>
              <a:t>нейтраль</a:t>
            </a:r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), R(</a:t>
            </a:r>
            <a:r>
              <a:rPr lang="ru-RU" sz="2400" dirty="0" err="1">
                <a:solidFill>
                  <a:srgbClr val="5B9BD5">
                    <a:lumMod val="75000"/>
                  </a:srgbClr>
                </a:solidFill>
              </a:rPr>
              <a:t>Reverse</a:t>
            </a:r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), или самой высшей передачи после выбора D. Второй сегмент VFD -  правый на кнопочном или нижний на рычажном переключателе называется дисплеем MONITOR. Во время движения в нем отображается текущая передача; например, N, R, 1, 2, 3 и т. д.</a:t>
            </a:r>
          </a:p>
          <a:p>
            <a:r>
              <a:rPr lang="ru-RU" sz="2400" dirty="0">
                <a:solidFill>
                  <a:srgbClr val="5B9BD5">
                    <a:lumMod val="75000"/>
                  </a:srgbClr>
                </a:solidFill>
              </a:rPr>
              <a:t>Кроме того в SELECT и MONITOR VFD отображаются другие специальные символы, указывающие на  появление блокировки переключения, диагностического кода неисправности или сообщение об ошибке связи J1939 с переключателем. </a:t>
            </a:r>
          </a:p>
        </p:txBody>
      </p:sp>
    </p:spTree>
    <p:extLst>
      <p:ext uri="{BB962C8B-B14F-4D97-AF65-F5344CB8AC3E}">
        <p14:creationId xmlns:p14="http://schemas.microsoft.com/office/powerpoint/2010/main" val="19051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45" y="1619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Эти специальные символы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выглядят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следующим образом: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48" y="5730142"/>
            <a:ext cx="3999323" cy="11278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667" y="0"/>
            <a:ext cx="3127156" cy="11414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07657" y="1649412"/>
            <a:ext cx="86650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1.	SELECT сегмент мигает:  мигающий дисплей указывает на то, что запрашиваемая передача находится временно или постоянно под запретом. Запрет может быть снят, если причина его появления устранена в течение 3 секунд после запроса; в противном случае оператор должен повторно выбрать желаемую передачу.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11961" t="27728" r="75880" b="26637"/>
          <a:stretch/>
        </p:blipFill>
        <p:spPr>
          <a:xfrm>
            <a:off x="391887" y="1649413"/>
            <a:ext cx="2322285" cy="490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3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2953</TotalTime>
  <Words>1604</Words>
  <Application>Microsoft Office PowerPoint</Application>
  <PresentationFormat>Широкоэкранный</PresentationFormat>
  <Paragraphs>154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Narrow</vt:lpstr>
      <vt:lpstr>Calibri</vt:lpstr>
      <vt:lpstr>Calibri Light</vt:lpstr>
      <vt:lpstr>Wingdings</vt:lpstr>
      <vt:lpstr>Тема Office</vt:lpstr>
      <vt:lpstr>Переключатели CEC5</vt:lpstr>
      <vt:lpstr>Введение</vt:lpstr>
      <vt:lpstr>Классификация переключателей</vt:lpstr>
      <vt:lpstr>Классификация переключателей</vt:lpstr>
      <vt:lpstr>Классификация переключателей</vt:lpstr>
      <vt:lpstr>Классификация переключателей</vt:lpstr>
      <vt:lpstr>При замене кнопочного переключателя  на рычажный следует учитывать следующие параметры:</vt:lpstr>
      <vt:lpstr>Презентация PowerPoint</vt:lpstr>
      <vt:lpstr>Эти специальные символы выглядят  следующим образом:</vt:lpstr>
      <vt:lpstr>Эти специальные символы выглядят  следующим образом:</vt:lpstr>
      <vt:lpstr>Эти специальные символы выглядят  следующим образом:</vt:lpstr>
      <vt:lpstr>Эти специальные символы выглядят  следующим образом:</vt:lpstr>
      <vt:lpstr>Эти специальные символы выглядят  следующим образом:</vt:lpstr>
      <vt:lpstr>Эти специальные символы выглядят  следующим образом:</vt:lpstr>
      <vt:lpstr> Кнопка MODE</vt:lpstr>
      <vt:lpstr> Подсветка</vt:lpstr>
      <vt:lpstr> Кнопочно цифровой переключатель</vt:lpstr>
      <vt:lpstr> Рычажный переключатель.</vt:lpstr>
      <vt:lpstr> Кнопочный переключатель.</vt:lpstr>
      <vt:lpstr> Установка двух переключателей</vt:lpstr>
      <vt:lpstr> Диагностика при помощи переключателя</vt:lpstr>
      <vt:lpstr> CHECK TRANS</vt:lpstr>
      <vt:lpstr> Порядок считывания кодов          неисправностей на переключателе</vt:lpstr>
      <vt:lpstr>Просмотр кодов DTC с кнопочного  переключателя</vt:lpstr>
      <vt:lpstr>Просмотр кодов DTC с кнопочно-цифрового переключателя</vt:lpstr>
      <vt:lpstr>Просмотр кодов DTC с рычажного  переключателя</vt:lpstr>
      <vt:lpstr>Электронная проверка уровня масла</vt:lpstr>
      <vt:lpstr>Электронная проверка уровня масла</vt:lpstr>
      <vt:lpstr>Электронная проверка уровня масла</vt:lpstr>
      <vt:lpstr>Электронная проверка уровня масла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Allison DOC® V2017.1.0</dc:title>
  <dc:creator>Илья Лямин</dc:creator>
  <cp:lastModifiedBy>Илья Лямин</cp:lastModifiedBy>
  <cp:revision>53</cp:revision>
  <dcterms:created xsi:type="dcterms:W3CDTF">2017-05-23T11:19:43Z</dcterms:created>
  <dcterms:modified xsi:type="dcterms:W3CDTF">2017-09-07T10:31:08Z</dcterms:modified>
</cp:coreProperties>
</file>